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2" d="100"/>
          <a:sy n="72"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E80C-4ADA-4531-A1E3-8B8DDA05C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C6D205-0DEF-4A87-9379-64C4578ED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DDA29-9556-4077-A026-2A7BA64D2265}"/>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EC7EDABE-6E5A-405C-BAD6-1C296E0BA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F0499-C1D1-4742-B3ED-74CDC9204AD7}"/>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179531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3FDF-12FB-4292-9432-2A347264A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13A5B-EAD5-48CC-B9D4-3AF57A27CA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7BAEB-4501-42AD-8C75-9F8DCC4AA928}"/>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8BAF871E-FD5F-40E3-B292-EC1C5F851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444A6-3FD2-4462-B760-82E4E82985ED}"/>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149639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2F716-835D-42EF-BA45-72601B95E6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5A064-EA25-478F-9E5E-60C33D147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C1497-7C9A-4B0A-8043-66349C4AF8F2}"/>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212DAEE5-9625-4814-BC50-FE4AAF2E7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46697-7F05-43C2-9181-328A737119DA}"/>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2333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D84-9152-4B8F-8201-8EFEC06E1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42B84-7BE0-45A6-8FAA-0915F53917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F26C7-2AF4-4D17-8E28-997C72A7D67F}"/>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A39DFF4B-53EB-4372-8F55-410D063D5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ADCE-FBD0-4F52-B29C-C016ADAE51F3}"/>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19560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91B2-67C0-4FE1-9544-B56EF8866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D2EF2-CE1A-47F4-ADB4-D9259C6FB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C4320-B7ED-4648-833F-49AA5B6C9D1B}"/>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0D643D6B-6290-4652-A109-09BDBBDC5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08DE-2A76-43DC-9A5B-C50DFD2B402C}"/>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95587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B72D-BAC3-4195-B2D4-C90454699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1F424-DED8-4C61-A79B-8A2EFA498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B6E6A3-EBE6-47E1-A4CA-102B0196E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41945-893F-4F2B-9E7F-9CA0DC4647AE}"/>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6" name="Footer Placeholder 5">
            <a:extLst>
              <a:ext uri="{FF2B5EF4-FFF2-40B4-BE49-F238E27FC236}">
                <a16:creationId xmlns:a16="http://schemas.microsoft.com/office/drawing/2014/main" id="{90689BA7-ECF3-489C-8DD3-CD951C728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46969-27C8-4CED-B710-045C29D2F718}"/>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6692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E640-78DB-4667-89AD-24BD63E1DB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F58CB1-7BDF-4301-B61A-55378F3A3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D5982-365C-4F69-8F39-1C85A1AF5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E8795-3ABD-485A-AFC2-EF5F5CAA0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82BF2-C02E-45EA-ACEF-50A5BC62A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A6D0EA-97F2-4155-B94F-1FADD0C3D852}"/>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8" name="Footer Placeholder 7">
            <a:extLst>
              <a:ext uri="{FF2B5EF4-FFF2-40B4-BE49-F238E27FC236}">
                <a16:creationId xmlns:a16="http://schemas.microsoft.com/office/drawing/2014/main" id="{24B27082-CA3C-4BD6-AEAC-A43C6DEBB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B98DC-2276-4282-A99A-DEFFF7A82546}"/>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191391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78CB-5A71-45E7-A4A8-EDA50FFFCB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8DE78-8C2A-41E6-BDDA-D1BA3E848453}"/>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4" name="Footer Placeholder 3">
            <a:extLst>
              <a:ext uri="{FF2B5EF4-FFF2-40B4-BE49-F238E27FC236}">
                <a16:creationId xmlns:a16="http://schemas.microsoft.com/office/drawing/2014/main" id="{9B30EAAF-7827-4DA2-B59D-4B1DAD93A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2BC60-1791-4650-8E42-0E42242BB562}"/>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389765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4ACF0-2379-4EDF-A4B7-D2D67338275B}"/>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3" name="Footer Placeholder 2">
            <a:extLst>
              <a:ext uri="{FF2B5EF4-FFF2-40B4-BE49-F238E27FC236}">
                <a16:creationId xmlns:a16="http://schemas.microsoft.com/office/drawing/2014/main" id="{EBED2D02-21F9-4371-8CDE-28F8A3EB0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C6CD9A-78A2-4ABB-A516-7C8F35683755}"/>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113042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CBB1-BF53-4FEC-A12B-B37AB25E6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ACAEA-3693-4810-A7F1-461FDDEEE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FBCB81-166B-48C9-A0D7-DE87404FF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DEE01-4F1F-48E8-9ACB-4F656806C836}"/>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6" name="Footer Placeholder 5">
            <a:extLst>
              <a:ext uri="{FF2B5EF4-FFF2-40B4-BE49-F238E27FC236}">
                <a16:creationId xmlns:a16="http://schemas.microsoft.com/office/drawing/2014/main" id="{B08119BC-1F5C-428B-ADD9-9157D2DFA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02F6F-FFD1-40C9-81C9-63EEA8FD9944}"/>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92472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A096-3853-41F9-B298-3430AFF0D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C3679-9D92-444A-90A9-6117A99CE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5956B7-82D6-4F5E-86CC-9E92B9411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64D46-A048-4451-B266-0A8E829D0F68}"/>
              </a:ext>
            </a:extLst>
          </p:cNvPr>
          <p:cNvSpPr>
            <a:spLocks noGrp="1"/>
          </p:cNvSpPr>
          <p:nvPr>
            <p:ph type="dt" sz="half" idx="10"/>
          </p:nvPr>
        </p:nvSpPr>
        <p:spPr/>
        <p:txBody>
          <a:bodyPr/>
          <a:lstStyle/>
          <a:p>
            <a:fld id="{AA48F255-A344-4E1D-924A-195230AAB336}" type="datetimeFigureOut">
              <a:rPr lang="en-US" smtClean="0"/>
              <a:t>12/10/2019</a:t>
            </a:fld>
            <a:endParaRPr lang="en-US"/>
          </a:p>
        </p:txBody>
      </p:sp>
      <p:sp>
        <p:nvSpPr>
          <p:cNvPr id="6" name="Footer Placeholder 5">
            <a:extLst>
              <a:ext uri="{FF2B5EF4-FFF2-40B4-BE49-F238E27FC236}">
                <a16:creationId xmlns:a16="http://schemas.microsoft.com/office/drawing/2014/main" id="{F70D9288-E533-4A4A-BD22-9D24C2FD9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FC8DE-5427-4D23-A291-9F7492515F41}"/>
              </a:ext>
            </a:extLst>
          </p:cNvPr>
          <p:cNvSpPr>
            <a:spLocks noGrp="1"/>
          </p:cNvSpPr>
          <p:nvPr>
            <p:ph type="sldNum" sz="quarter" idx="12"/>
          </p:nvPr>
        </p:nvSpPr>
        <p:spPr/>
        <p:txBody>
          <a:bodyPr/>
          <a:lstStyle/>
          <a:p>
            <a:fld id="{B73864CE-215D-4FC0-9DB0-D614228F6AE1}" type="slidenum">
              <a:rPr lang="en-US" smtClean="0"/>
              <a:t>‹#›</a:t>
            </a:fld>
            <a:endParaRPr lang="en-US"/>
          </a:p>
        </p:txBody>
      </p:sp>
    </p:spTree>
    <p:extLst>
      <p:ext uri="{BB962C8B-B14F-4D97-AF65-F5344CB8AC3E}">
        <p14:creationId xmlns:p14="http://schemas.microsoft.com/office/powerpoint/2010/main" val="45331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A9EDA-C6AF-42A3-B940-B530349A4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CD4510-2378-49AF-9195-F821A1981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B287A-3FB3-4FFA-BC0A-F5A3DC595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8F255-A344-4E1D-924A-195230AAB336}" type="datetimeFigureOut">
              <a:rPr lang="en-US" smtClean="0"/>
              <a:t>12/10/2019</a:t>
            </a:fld>
            <a:endParaRPr lang="en-US"/>
          </a:p>
        </p:txBody>
      </p:sp>
      <p:sp>
        <p:nvSpPr>
          <p:cNvPr id="5" name="Footer Placeholder 4">
            <a:extLst>
              <a:ext uri="{FF2B5EF4-FFF2-40B4-BE49-F238E27FC236}">
                <a16:creationId xmlns:a16="http://schemas.microsoft.com/office/drawing/2014/main" id="{B9BF6AAA-F18D-4DDE-93D3-EE307C7C0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07F8C-CFE5-474F-9AC6-9FB935169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864CE-215D-4FC0-9DB0-D614228F6AE1}" type="slidenum">
              <a:rPr lang="en-US" smtClean="0"/>
              <a:t>‹#›</a:t>
            </a:fld>
            <a:endParaRPr lang="en-US"/>
          </a:p>
        </p:txBody>
      </p:sp>
    </p:spTree>
    <p:extLst>
      <p:ext uri="{BB962C8B-B14F-4D97-AF65-F5344CB8AC3E}">
        <p14:creationId xmlns:p14="http://schemas.microsoft.com/office/powerpoint/2010/main" val="215465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7E0034-AA33-4B10-8074-1AD69CC4956D}"/>
              </a:ext>
            </a:extLst>
          </p:cNvPr>
          <p:cNvSpPr/>
          <p:nvPr/>
        </p:nvSpPr>
        <p:spPr>
          <a:xfrm>
            <a:off x="0" y="1"/>
            <a:ext cx="12192000" cy="104648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D337C7-6DA3-4A2F-8E8C-73D54CFA3292}"/>
              </a:ext>
            </a:extLst>
          </p:cNvPr>
          <p:cNvSpPr txBox="1"/>
          <p:nvPr/>
        </p:nvSpPr>
        <p:spPr>
          <a:xfrm>
            <a:off x="227170" y="230853"/>
            <a:ext cx="7050865" cy="584775"/>
          </a:xfrm>
          <a:prstGeom prst="rect">
            <a:avLst/>
          </a:prstGeom>
          <a:noFill/>
        </p:spPr>
        <p:txBody>
          <a:bodyPr wrap="square" rtlCol="0">
            <a:spAutoFit/>
          </a:bodyPr>
          <a:lstStyle/>
          <a:p>
            <a:r>
              <a:rPr lang="en-US" sz="3200" dirty="0">
                <a:solidFill>
                  <a:schemeClr val="bg1"/>
                </a:solidFill>
              </a:rPr>
              <a:t>UCM6300 Series IP PBXs</a:t>
            </a:r>
            <a:endParaRPr lang="en-US" sz="2800" dirty="0">
              <a:solidFill>
                <a:schemeClr val="bg1"/>
              </a:solidFill>
            </a:endParaRPr>
          </a:p>
        </p:txBody>
      </p:sp>
      <p:graphicFrame>
        <p:nvGraphicFramePr>
          <p:cNvPr id="6" name="Table 5">
            <a:extLst>
              <a:ext uri="{FF2B5EF4-FFF2-40B4-BE49-F238E27FC236}">
                <a16:creationId xmlns:a16="http://schemas.microsoft.com/office/drawing/2014/main" id="{10400186-BF5A-4DD1-A6CD-927BC8604E9B}"/>
              </a:ext>
            </a:extLst>
          </p:cNvPr>
          <p:cNvGraphicFramePr>
            <a:graphicFrameLocks noGrp="1"/>
          </p:cNvGraphicFramePr>
          <p:nvPr>
            <p:extLst>
              <p:ext uri="{D42A27DB-BD31-4B8C-83A1-F6EECF244321}">
                <p14:modId xmlns:p14="http://schemas.microsoft.com/office/powerpoint/2010/main" val="3068605209"/>
              </p:ext>
            </p:extLst>
          </p:nvPr>
        </p:nvGraphicFramePr>
        <p:xfrm>
          <a:off x="3458114" y="2887173"/>
          <a:ext cx="8560029" cy="3798250"/>
        </p:xfrm>
        <a:graphic>
          <a:graphicData uri="http://schemas.openxmlformats.org/drawingml/2006/table">
            <a:tbl>
              <a:tblPr firstRow="1" bandRow="1">
                <a:tableStyleId>{5C22544A-7EE6-4342-B048-85BDC9FD1C3A}</a:tableStyleId>
              </a:tblPr>
              <a:tblGrid>
                <a:gridCol w="1338718">
                  <a:extLst>
                    <a:ext uri="{9D8B030D-6E8A-4147-A177-3AD203B41FA5}">
                      <a16:colId xmlns:a16="http://schemas.microsoft.com/office/drawing/2014/main" val="581110856"/>
                    </a:ext>
                  </a:extLst>
                </a:gridCol>
                <a:gridCol w="1724494">
                  <a:extLst>
                    <a:ext uri="{9D8B030D-6E8A-4147-A177-3AD203B41FA5}">
                      <a16:colId xmlns:a16="http://schemas.microsoft.com/office/drawing/2014/main" val="3865356620"/>
                    </a:ext>
                  </a:extLst>
                </a:gridCol>
                <a:gridCol w="1871928">
                  <a:extLst>
                    <a:ext uri="{9D8B030D-6E8A-4147-A177-3AD203B41FA5}">
                      <a16:colId xmlns:a16="http://schemas.microsoft.com/office/drawing/2014/main" val="299079581"/>
                    </a:ext>
                  </a:extLst>
                </a:gridCol>
                <a:gridCol w="1871928">
                  <a:extLst>
                    <a:ext uri="{9D8B030D-6E8A-4147-A177-3AD203B41FA5}">
                      <a16:colId xmlns:a16="http://schemas.microsoft.com/office/drawing/2014/main" val="3473636417"/>
                    </a:ext>
                  </a:extLst>
                </a:gridCol>
                <a:gridCol w="1752961">
                  <a:extLst>
                    <a:ext uri="{9D8B030D-6E8A-4147-A177-3AD203B41FA5}">
                      <a16:colId xmlns:a16="http://schemas.microsoft.com/office/drawing/2014/main" val="4188289573"/>
                    </a:ext>
                  </a:extLst>
                </a:gridCol>
              </a:tblGrid>
              <a:tr h="337551">
                <a:tc>
                  <a:txBody>
                    <a:bodyPr/>
                    <a:lstStyle/>
                    <a:p>
                      <a:endParaRPr lang="en-US" sz="1050" dirty="0"/>
                    </a:p>
                  </a:txBody>
                  <a:tcPr/>
                </a:tc>
                <a:tc>
                  <a:txBody>
                    <a:bodyPr/>
                    <a:lstStyle/>
                    <a:p>
                      <a:r>
                        <a:rPr lang="en-US" sz="1050" dirty="0"/>
                        <a:t>UCM6301</a:t>
                      </a:r>
                    </a:p>
                  </a:txBody>
                  <a:tcPr/>
                </a:tc>
                <a:tc>
                  <a:txBody>
                    <a:bodyPr/>
                    <a:lstStyle/>
                    <a:p>
                      <a:r>
                        <a:rPr lang="en-US" sz="1050" dirty="0"/>
                        <a:t>UCM6302</a:t>
                      </a:r>
                    </a:p>
                  </a:txBody>
                  <a:tcPr/>
                </a:tc>
                <a:tc>
                  <a:txBody>
                    <a:bodyPr/>
                    <a:lstStyle/>
                    <a:p>
                      <a:r>
                        <a:rPr lang="en-US" sz="1050" dirty="0"/>
                        <a:t>UCM6304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UCM6308</a:t>
                      </a:r>
                    </a:p>
                  </a:txBody>
                  <a:tcPr/>
                </a:tc>
                <a:extLst>
                  <a:ext uri="{0D108BD9-81ED-4DB2-BD59-A6C34878D82A}">
                    <a16:rowId xmlns:a16="http://schemas.microsoft.com/office/drawing/2014/main" val="2149474479"/>
                  </a:ext>
                </a:extLst>
              </a:tr>
              <a:tr h="337551">
                <a:tc>
                  <a:txBody>
                    <a:bodyPr/>
                    <a:lstStyle/>
                    <a:p>
                      <a:r>
                        <a:rPr lang="en-US" sz="1050" dirty="0"/>
                        <a:t>LCD Display</a:t>
                      </a:r>
                    </a:p>
                  </a:txBody>
                  <a:tcPr/>
                </a:tc>
                <a:tc gridSpan="4">
                  <a:txBody>
                    <a:bodyPr/>
                    <a:lstStyle/>
                    <a:p>
                      <a:pPr algn="ctr"/>
                      <a:r>
                        <a:rPr lang="en-US" sz="1050" dirty="0"/>
                        <a:t>320x240 LCD with touch screen for shortcut keys and scroll bar</a:t>
                      </a:r>
                    </a:p>
                  </a:txBody>
                  <a:tcPr/>
                </a:tc>
                <a:tc hMerge="1">
                  <a:txBody>
                    <a:bodyPr/>
                    <a:lstStyle/>
                    <a:p>
                      <a:endParaRPr lang="en-US" sz="1050" dirty="0"/>
                    </a:p>
                  </a:txBody>
                  <a:tcPr/>
                </a:tc>
                <a:tc hMerge="1">
                  <a:txBody>
                    <a:bodyPr/>
                    <a:lstStyle/>
                    <a:p>
                      <a:endParaRPr lang="en-US" sz="1050" dirty="0"/>
                    </a:p>
                  </a:txBody>
                  <a:tcPr/>
                </a:tc>
                <a:tc hMerge="1">
                  <a:txBody>
                    <a:bodyPr/>
                    <a:lstStyle/>
                    <a:p>
                      <a:endParaRPr lang="fr-FR" sz="1050" dirty="0"/>
                    </a:p>
                  </a:txBody>
                  <a:tcPr/>
                </a:tc>
                <a:extLst>
                  <a:ext uri="{0D108BD9-81ED-4DB2-BD59-A6C34878D82A}">
                    <a16:rowId xmlns:a16="http://schemas.microsoft.com/office/drawing/2014/main" val="281976626"/>
                  </a:ext>
                </a:extLst>
              </a:tr>
              <a:tr h="311674">
                <a:tc>
                  <a:txBody>
                    <a:bodyPr/>
                    <a:lstStyle/>
                    <a:p>
                      <a:r>
                        <a:rPr lang="en-US" sz="1050" dirty="0"/>
                        <a:t>Users</a:t>
                      </a:r>
                    </a:p>
                  </a:txBody>
                  <a:tcPr/>
                </a:tc>
                <a:tc>
                  <a:txBody>
                    <a:bodyPr/>
                    <a:lstStyle/>
                    <a:p>
                      <a:r>
                        <a:rPr lang="en-US" sz="1050" dirty="0"/>
                        <a:t>50</a:t>
                      </a:r>
                    </a:p>
                  </a:txBody>
                  <a:tcPr/>
                </a:tc>
                <a:tc>
                  <a:txBody>
                    <a:bodyPr/>
                    <a:lstStyle/>
                    <a:p>
                      <a:r>
                        <a:rPr lang="en-US" sz="1050" dirty="0"/>
                        <a:t>1000</a:t>
                      </a:r>
                    </a:p>
                  </a:txBody>
                  <a:tcPr/>
                </a:tc>
                <a:tc>
                  <a:txBody>
                    <a:bodyPr/>
                    <a:lstStyle/>
                    <a:p>
                      <a:r>
                        <a:rPr lang="en-US" sz="1050" dirty="0"/>
                        <a:t>2000</a:t>
                      </a:r>
                    </a:p>
                  </a:txBody>
                  <a:tcPr/>
                </a:tc>
                <a:tc>
                  <a:txBody>
                    <a:bodyPr/>
                    <a:lstStyle/>
                    <a:p>
                      <a:r>
                        <a:rPr lang="en-US" sz="1050" dirty="0"/>
                        <a:t>5000</a:t>
                      </a:r>
                    </a:p>
                  </a:txBody>
                  <a:tcPr/>
                </a:tc>
                <a:extLst>
                  <a:ext uri="{0D108BD9-81ED-4DB2-BD59-A6C34878D82A}">
                    <a16:rowId xmlns:a16="http://schemas.microsoft.com/office/drawing/2014/main" val="4257339517"/>
                  </a:ext>
                </a:extLst>
              </a:tr>
              <a:tr h="304256">
                <a:tc>
                  <a:txBody>
                    <a:bodyPr/>
                    <a:lstStyle/>
                    <a:p>
                      <a:r>
                        <a:rPr lang="en-US" sz="1050" dirty="0"/>
                        <a:t>Concurrent Calls</a:t>
                      </a:r>
                    </a:p>
                  </a:txBody>
                  <a:tcPr/>
                </a:tc>
                <a:tc>
                  <a:txBody>
                    <a:bodyPr/>
                    <a:lstStyle/>
                    <a:p>
                      <a:r>
                        <a:rPr lang="en-US" sz="1050" dirty="0"/>
                        <a:t>15</a:t>
                      </a:r>
                    </a:p>
                  </a:txBody>
                  <a:tcPr/>
                </a:tc>
                <a:tc>
                  <a:txBody>
                    <a:bodyPr/>
                    <a:lstStyle/>
                    <a:p>
                      <a:r>
                        <a:rPr lang="en-US" sz="1050" dirty="0"/>
                        <a:t>200</a:t>
                      </a:r>
                    </a:p>
                  </a:txBody>
                  <a:tcPr/>
                </a:tc>
                <a:tc>
                  <a:txBody>
                    <a:bodyPr/>
                    <a:lstStyle/>
                    <a:p>
                      <a:r>
                        <a:rPr lang="en-US" sz="1050" dirty="0"/>
                        <a:t>300</a:t>
                      </a:r>
                    </a:p>
                  </a:txBody>
                  <a:tcPr/>
                </a:tc>
                <a:tc>
                  <a:txBody>
                    <a:bodyPr/>
                    <a:lstStyle/>
                    <a:p>
                      <a:r>
                        <a:rPr lang="en-US" sz="1050" dirty="0"/>
                        <a:t>400</a:t>
                      </a:r>
                    </a:p>
                  </a:txBody>
                  <a:tcPr/>
                </a:tc>
                <a:extLst>
                  <a:ext uri="{0D108BD9-81ED-4DB2-BD59-A6C34878D82A}">
                    <a16:rowId xmlns:a16="http://schemas.microsoft.com/office/drawing/2014/main" val="1440578498"/>
                  </a:ext>
                </a:extLst>
              </a:tr>
              <a:tr h="274917">
                <a:tc>
                  <a:txBody>
                    <a:bodyPr/>
                    <a:lstStyle/>
                    <a:p>
                      <a:r>
                        <a:rPr lang="en-US" sz="1050" dirty="0"/>
                        <a:t>Video Conferencing</a:t>
                      </a:r>
                    </a:p>
                  </a:txBody>
                  <a:tcPr/>
                </a:tc>
                <a:tc>
                  <a:txBody>
                    <a:bodyPr/>
                    <a:lstStyle/>
                    <a:p>
                      <a:r>
                        <a:rPr lang="en-US" sz="1050" dirty="0"/>
                        <a:t>none</a:t>
                      </a:r>
                    </a:p>
                  </a:txBody>
                  <a:tcPr/>
                </a:tc>
                <a:tc>
                  <a:txBody>
                    <a:bodyPr/>
                    <a:lstStyle/>
                    <a:p>
                      <a:r>
                        <a:rPr lang="en-US" sz="1050" dirty="0"/>
                        <a:t>Up to 20</a:t>
                      </a:r>
                    </a:p>
                  </a:txBody>
                  <a:tcPr/>
                </a:tc>
                <a:tc>
                  <a:txBody>
                    <a:bodyPr/>
                    <a:lstStyle/>
                    <a:p>
                      <a:r>
                        <a:rPr lang="en-US" sz="1050" dirty="0"/>
                        <a:t>Up to 30</a:t>
                      </a:r>
                    </a:p>
                  </a:txBody>
                  <a:tcPr/>
                </a:tc>
                <a:tc>
                  <a:txBody>
                    <a:bodyPr/>
                    <a:lstStyle/>
                    <a:p>
                      <a:r>
                        <a:rPr lang="en-US" sz="1050" dirty="0"/>
                        <a:t>Up to 40</a:t>
                      </a:r>
                    </a:p>
                  </a:txBody>
                  <a:tcPr/>
                </a:tc>
                <a:extLst>
                  <a:ext uri="{0D108BD9-81ED-4DB2-BD59-A6C34878D82A}">
                    <a16:rowId xmlns:a16="http://schemas.microsoft.com/office/drawing/2014/main" val="4155736464"/>
                  </a:ext>
                </a:extLst>
              </a:tr>
              <a:tr h="304619">
                <a:tc>
                  <a:txBody>
                    <a:bodyPr/>
                    <a:lstStyle/>
                    <a:p>
                      <a:r>
                        <a:rPr lang="en-US" sz="1050" dirty="0"/>
                        <a:t>Voice Conferencing</a:t>
                      </a:r>
                    </a:p>
                  </a:txBody>
                  <a:tcPr/>
                </a:tc>
                <a:tc>
                  <a:txBody>
                    <a:bodyPr/>
                    <a:lstStyle/>
                    <a:p>
                      <a:r>
                        <a:rPr lang="en-US" sz="1050" dirty="0"/>
                        <a:t>Up to 15</a:t>
                      </a:r>
                    </a:p>
                  </a:txBody>
                  <a:tcPr/>
                </a:tc>
                <a:tc>
                  <a:txBody>
                    <a:bodyPr/>
                    <a:lstStyle/>
                    <a:p>
                      <a:r>
                        <a:rPr lang="en-US" sz="1050" dirty="0"/>
                        <a:t>Up to 80</a:t>
                      </a:r>
                    </a:p>
                  </a:txBody>
                  <a:tcPr/>
                </a:tc>
                <a:tc>
                  <a:txBody>
                    <a:bodyPr/>
                    <a:lstStyle/>
                    <a:p>
                      <a:r>
                        <a:rPr lang="en-US" sz="1050" dirty="0"/>
                        <a:t>Up to 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Up to 160</a:t>
                      </a:r>
                    </a:p>
                  </a:txBody>
                  <a:tcPr/>
                </a:tc>
                <a:extLst>
                  <a:ext uri="{0D108BD9-81ED-4DB2-BD59-A6C34878D82A}">
                    <a16:rowId xmlns:a16="http://schemas.microsoft.com/office/drawing/2014/main" val="1506294923"/>
                  </a:ext>
                </a:extLst>
              </a:tr>
              <a:tr h="289769">
                <a:tc>
                  <a:txBody>
                    <a:bodyPr/>
                    <a:lstStyle/>
                    <a:p>
                      <a:r>
                        <a:rPr lang="en-US" sz="1050" dirty="0"/>
                        <a:t>FXS Ports</a:t>
                      </a:r>
                    </a:p>
                  </a:txBody>
                  <a:tcPr/>
                </a:tc>
                <a:tc>
                  <a:txBody>
                    <a:bodyPr/>
                    <a:lstStyle/>
                    <a:p>
                      <a:r>
                        <a:rPr lang="en-US" sz="1050" dirty="0">
                          <a:latin typeface="+mn-lt"/>
                        </a:rPr>
                        <a:t>1 RJ11 Port</a:t>
                      </a:r>
                    </a:p>
                  </a:txBody>
                  <a:tcPr/>
                </a:tc>
                <a:tc>
                  <a:txBody>
                    <a:bodyPr/>
                    <a:lstStyle/>
                    <a:p>
                      <a:r>
                        <a:rPr lang="en-US" sz="1050" dirty="0"/>
                        <a:t>2 RJ11 Ports</a:t>
                      </a:r>
                    </a:p>
                  </a:txBody>
                  <a:tcPr/>
                </a:tc>
                <a:tc>
                  <a:txBody>
                    <a:bodyPr/>
                    <a:lstStyle/>
                    <a:p>
                      <a:r>
                        <a:rPr lang="en-US" sz="1050" dirty="0"/>
                        <a:t>4 RJ11 Ports</a:t>
                      </a:r>
                    </a:p>
                  </a:txBody>
                  <a:tcPr/>
                </a:tc>
                <a:tc>
                  <a:txBody>
                    <a:bodyPr/>
                    <a:lstStyle/>
                    <a:p>
                      <a:r>
                        <a:rPr lang="en-US" sz="1050" dirty="0"/>
                        <a:t>8 RJ11 Ports</a:t>
                      </a:r>
                    </a:p>
                  </a:txBody>
                  <a:tcPr/>
                </a:tc>
                <a:extLst>
                  <a:ext uri="{0D108BD9-81ED-4DB2-BD59-A6C34878D82A}">
                    <a16:rowId xmlns:a16="http://schemas.microsoft.com/office/drawing/2014/main" val="1759203002"/>
                  </a:ext>
                </a:extLst>
              </a:tr>
              <a:tr h="318745">
                <a:tc>
                  <a:txBody>
                    <a:bodyPr/>
                    <a:lstStyle/>
                    <a:p>
                      <a:r>
                        <a:rPr lang="en-US" sz="1050" dirty="0"/>
                        <a:t>FXO Ports</a:t>
                      </a:r>
                    </a:p>
                  </a:txBody>
                  <a:tcPr/>
                </a:tc>
                <a:tc>
                  <a:txBody>
                    <a:bodyPr/>
                    <a:lstStyle/>
                    <a:p>
                      <a:r>
                        <a:rPr lang="en-US" sz="1050" dirty="0">
                          <a:latin typeface="+mn-lt"/>
                        </a:rPr>
                        <a:t>1 RJ11 Port</a:t>
                      </a:r>
                    </a:p>
                  </a:txBody>
                  <a:tcPr/>
                </a:tc>
                <a:tc>
                  <a:txBody>
                    <a:bodyPr/>
                    <a:lstStyle/>
                    <a:p>
                      <a:r>
                        <a:rPr lang="en-US" sz="1050" dirty="0"/>
                        <a:t>2 RJ11 Ports</a:t>
                      </a:r>
                    </a:p>
                  </a:txBody>
                  <a:tcPr/>
                </a:tc>
                <a:tc>
                  <a:txBody>
                    <a:bodyPr/>
                    <a:lstStyle/>
                    <a:p>
                      <a:r>
                        <a:rPr lang="en-US" sz="1050" dirty="0"/>
                        <a:t>4 RJ11 Ports</a:t>
                      </a:r>
                    </a:p>
                  </a:txBody>
                  <a:tcPr/>
                </a:tc>
                <a:tc>
                  <a:txBody>
                    <a:bodyPr/>
                    <a:lstStyle/>
                    <a:p>
                      <a:r>
                        <a:rPr lang="en-US" sz="1050" dirty="0"/>
                        <a:t>8 RJ11 Ports</a:t>
                      </a:r>
                    </a:p>
                  </a:txBody>
                  <a:tcPr/>
                </a:tc>
                <a:extLst>
                  <a:ext uri="{0D108BD9-81ED-4DB2-BD59-A6C34878D82A}">
                    <a16:rowId xmlns:a16="http://schemas.microsoft.com/office/drawing/2014/main" val="2378547408"/>
                  </a:ext>
                </a:extLst>
              </a:tr>
              <a:tr h="318745">
                <a:tc>
                  <a:txBody>
                    <a:bodyPr/>
                    <a:lstStyle/>
                    <a:p>
                      <a:r>
                        <a:rPr lang="en-US" sz="1050" dirty="0"/>
                        <a:t>API</a:t>
                      </a:r>
                    </a:p>
                  </a:txBody>
                  <a:tcPr/>
                </a:tc>
                <a:tc gridSpan="4">
                  <a:txBody>
                    <a:bodyPr/>
                    <a:lstStyle/>
                    <a:p>
                      <a:pPr algn="ctr"/>
                      <a:r>
                        <a:rPr lang="en-US" sz="1050" dirty="0">
                          <a:latin typeface="+mn-lt"/>
                        </a:rPr>
                        <a:t>Full API available for third-party platform and application integration</a:t>
                      </a: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1005570630"/>
                  </a:ext>
                </a:extLst>
              </a:tr>
              <a:tr h="449865">
                <a:tc>
                  <a:txBody>
                    <a:bodyPr/>
                    <a:lstStyle/>
                    <a:p>
                      <a:r>
                        <a:rPr lang="en-US" sz="1050" dirty="0"/>
                        <a:t>Call Center</a:t>
                      </a:r>
                    </a:p>
                  </a:txBody>
                  <a:tcPr/>
                </a:tc>
                <a:tc gridSpan="4">
                  <a:txBody>
                    <a:bodyPr/>
                    <a:lstStyle/>
                    <a:p>
                      <a:pPr algn="ctr"/>
                      <a:r>
                        <a:rPr lang="en-US" sz="1050" dirty="0">
                          <a:latin typeface="+mn-lt"/>
                        </a:rPr>
                        <a:t>Multiple configurable call queues, automatic call distribution (ACD) based on agent skills/availability/work-load, in-queue announcement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1683814"/>
                  </a:ext>
                </a:extLst>
              </a:tr>
              <a:tr h="275279">
                <a:tc>
                  <a:txBody>
                    <a:bodyPr/>
                    <a:lstStyle/>
                    <a:p>
                      <a:r>
                        <a:rPr lang="en-US" sz="1050" dirty="0"/>
                        <a:t>Operating System</a:t>
                      </a:r>
                    </a:p>
                  </a:txBody>
                  <a:tcPr/>
                </a:tc>
                <a:tc gridSpan="4">
                  <a:txBody>
                    <a:bodyPr/>
                    <a:lstStyle/>
                    <a:p>
                      <a:pPr algn="ctr"/>
                      <a:r>
                        <a:rPr lang="en-US" sz="1050" dirty="0">
                          <a:latin typeface="+mn-lt"/>
                        </a:rPr>
                        <a:t>Based on Asterisk version 16</a:t>
                      </a:r>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782929074"/>
                  </a:ext>
                </a:extLst>
              </a:tr>
              <a:tr h="275279">
                <a:tc>
                  <a:txBody>
                    <a:bodyPr/>
                    <a:lstStyle/>
                    <a:p>
                      <a:r>
                        <a:rPr lang="en-US" sz="1050" dirty="0"/>
                        <a:t>Reset Switch</a:t>
                      </a:r>
                    </a:p>
                  </a:txBody>
                  <a:tcPr/>
                </a:tc>
                <a:tc gridSpan="4">
                  <a:txBody>
                    <a:bodyPr/>
                    <a:lstStyle/>
                    <a:p>
                      <a:pPr algn="ctr"/>
                      <a:r>
                        <a:rPr lang="en-US" sz="1050" dirty="0">
                          <a:latin typeface="+mn-lt"/>
                        </a:rPr>
                        <a:t>Yes, long press for factory reset and short press for reboot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7075919"/>
                  </a:ext>
                </a:extLst>
              </a:tr>
            </a:tbl>
          </a:graphicData>
        </a:graphic>
      </p:graphicFrame>
      <p:sp>
        <p:nvSpPr>
          <p:cNvPr id="7" name="TextBox 6">
            <a:extLst>
              <a:ext uri="{FF2B5EF4-FFF2-40B4-BE49-F238E27FC236}">
                <a16:creationId xmlns:a16="http://schemas.microsoft.com/office/drawing/2014/main" id="{2F0D806E-16AB-4666-83A6-27F9991DBFE0}"/>
              </a:ext>
            </a:extLst>
          </p:cNvPr>
          <p:cNvSpPr txBox="1"/>
          <p:nvPr/>
        </p:nvSpPr>
        <p:spPr>
          <a:xfrm>
            <a:off x="173858" y="1137471"/>
            <a:ext cx="9288193" cy="1600438"/>
          </a:xfrm>
          <a:prstGeom prst="rect">
            <a:avLst/>
          </a:prstGeom>
          <a:noFill/>
        </p:spPr>
        <p:txBody>
          <a:bodyPr wrap="square" rtlCol="0">
            <a:spAutoFit/>
          </a:bodyPr>
          <a:lstStyle/>
          <a:p>
            <a:r>
              <a:rPr lang="en-US" sz="1400" dirty="0"/>
              <a:t>The UCM6300 series of IP PBXs allows businesses of all sizes to build powerful and scalable unified communication solutions in an easy-to-manage fashion with no licensing fees. This enterprise-grade IP PBX supports up to 5000 users and allows businesses to unify all their communication technologies on to one centralized network. The UCM6300 series can be integrated with third-party applications and platforms, including customer relationship management (CRM) and property management systems (PMS), and offers an API for additional custom integrations. By offering thousands of secure and reliable features at an all-inclusive price point without any licensing fees, costs-per-feature, or recurring fees, the UCM6300 series allows enterprises, offices, hotels, retail chains, call centers and more to create a seamless unified communication solution.</a:t>
            </a:r>
          </a:p>
        </p:txBody>
      </p:sp>
      <p:sp>
        <p:nvSpPr>
          <p:cNvPr id="8" name="TextBox 7">
            <a:extLst>
              <a:ext uri="{FF2B5EF4-FFF2-40B4-BE49-F238E27FC236}">
                <a16:creationId xmlns:a16="http://schemas.microsoft.com/office/drawing/2014/main" id="{FB454D76-0B2A-4ED4-9AAF-0F5583E84331}"/>
              </a:ext>
            </a:extLst>
          </p:cNvPr>
          <p:cNvSpPr txBox="1"/>
          <p:nvPr/>
        </p:nvSpPr>
        <p:spPr>
          <a:xfrm>
            <a:off x="173858" y="2737909"/>
            <a:ext cx="3231842" cy="2246769"/>
          </a:xfrm>
          <a:prstGeom prst="rect">
            <a:avLst/>
          </a:prstGeom>
          <a:noFill/>
        </p:spPr>
        <p:txBody>
          <a:bodyPr wrap="square" rtlCol="0">
            <a:spAutoFit/>
          </a:bodyPr>
          <a:lstStyle/>
          <a:p>
            <a:r>
              <a:rPr lang="en-US" sz="1400" dirty="0"/>
              <a:t>Competitive Features:</a:t>
            </a:r>
          </a:p>
          <a:p>
            <a:pPr marL="285750" indent="-285750">
              <a:buFont typeface="Arial" panose="020B0604020202020204" pitchFamily="34" charset="0"/>
              <a:buChar char="•"/>
            </a:pPr>
            <a:r>
              <a:rPr lang="en-US" sz="1400" dirty="0"/>
              <a:t>Supports up to 5000 users and up to 400 concurrent calls</a:t>
            </a:r>
          </a:p>
          <a:p>
            <a:pPr marL="285750" indent="-285750">
              <a:buFont typeface="Arial" panose="020B0604020202020204" pitchFamily="34" charset="0"/>
              <a:buChar char="•"/>
            </a:pPr>
            <a:r>
              <a:rPr lang="en-US" sz="1400" dirty="0"/>
              <a:t>Zero configuration provisioning of </a:t>
            </a:r>
            <a:r>
              <a:rPr lang="en-US" sz="1400" dirty="0" err="1"/>
              <a:t>Grandstream</a:t>
            </a:r>
            <a:r>
              <a:rPr lang="en-US" sz="1400" dirty="0"/>
              <a:t> SIP endpoints</a:t>
            </a:r>
          </a:p>
          <a:p>
            <a:pPr marL="285750" indent="-285750">
              <a:buFont typeface="Arial" panose="020B0604020202020204" pitchFamily="34" charset="0"/>
              <a:buChar char="•"/>
            </a:pPr>
            <a:r>
              <a:rPr lang="en-US" sz="1400" dirty="0"/>
              <a:t>API available for third-party integrations, including CRM and PMS platforms</a:t>
            </a:r>
          </a:p>
          <a:p>
            <a:pPr marL="285750" indent="-285750">
              <a:buFont typeface="Arial" panose="020B0604020202020204" pitchFamily="34" charset="0"/>
              <a:buChar char="•"/>
            </a:pPr>
            <a:r>
              <a:rPr lang="en-US" sz="1400" dirty="0"/>
              <a:t>Compatible with GDMS for cloud setup, management and monitoring</a:t>
            </a:r>
          </a:p>
        </p:txBody>
      </p:sp>
      <p:pic>
        <p:nvPicPr>
          <p:cNvPr id="10" name="Picture 9" descr="A screen shot of a computer&#10;&#10;Description automatically generated">
            <a:extLst>
              <a:ext uri="{FF2B5EF4-FFF2-40B4-BE49-F238E27FC236}">
                <a16:creationId xmlns:a16="http://schemas.microsoft.com/office/drawing/2014/main" id="{C204D376-986E-4FE3-8DD6-A95170A78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999" y="139007"/>
            <a:ext cx="2681831" cy="176340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F7625435-17DF-4E79-8F06-82E45C551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70" y="5290863"/>
            <a:ext cx="836692" cy="524882"/>
          </a:xfrm>
          <a:prstGeom prst="rect">
            <a:avLst/>
          </a:prstGeom>
        </p:spPr>
      </p:pic>
      <p:pic>
        <p:nvPicPr>
          <p:cNvPr id="16" name="Picture 15" descr="A close up of a logo&#10;&#10;Description automatically generated">
            <a:extLst>
              <a:ext uri="{FF2B5EF4-FFF2-40B4-BE49-F238E27FC236}">
                <a16:creationId xmlns:a16="http://schemas.microsoft.com/office/drawing/2014/main" id="{8FC7C4C9-84E9-4215-8443-EAFDF3119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031" y="5200551"/>
            <a:ext cx="705506" cy="705506"/>
          </a:xfrm>
          <a:prstGeom prst="rect">
            <a:avLst/>
          </a:prstGeom>
        </p:spPr>
      </p:pic>
      <p:sp>
        <p:nvSpPr>
          <p:cNvPr id="17" name="TextBox 16">
            <a:extLst>
              <a:ext uri="{FF2B5EF4-FFF2-40B4-BE49-F238E27FC236}">
                <a16:creationId xmlns:a16="http://schemas.microsoft.com/office/drawing/2014/main" id="{B2F698F5-1C1D-418F-ACDD-2B2F28004553}"/>
              </a:ext>
            </a:extLst>
          </p:cNvPr>
          <p:cNvSpPr txBox="1"/>
          <p:nvPr/>
        </p:nvSpPr>
        <p:spPr>
          <a:xfrm>
            <a:off x="135579" y="5906057"/>
            <a:ext cx="1561875" cy="400110"/>
          </a:xfrm>
          <a:prstGeom prst="rect">
            <a:avLst/>
          </a:prstGeom>
          <a:noFill/>
        </p:spPr>
        <p:txBody>
          <a:bodyPr wrap="square" rtlCol="0">
            <a:spAutoFit/>
          </a:bodyPr>
          <a:lstStyle/>
          <a:p>
            <a:pPr algn="ctr"/>
            <a:r>
              <a:rPr lang="en-US" sz="1000" dirty="0"/>
              <a:t>5-level IVR and multi-language auto-attendant</a:t>
            </a:r>
          </a:p>
        </p:txBody>
      </p:sp>
      <p:sp>
        <p:nvSpPr>
          <p:cNvPr id="18" name="TextBox 17">
            <a:extLst>
              <a:ext uri="{FF2B5EF4-FFF2-40B4-BE49-F238E27FC236}">
                <a16:creationId xmlns:a16="http://schemas.microsoft.com/office/drawing/2014/main" id="{0D882124-B9BD-4537-BF51-56A85FB03A6C}"/>
              </a:ext>
            </a:extLst>
          </p:cNvPr>
          <p:cNvSpPr txBox="1"/>
          <p:nvPr/>
        </p:nvSpPr>
        <p:spPr>
          <a:xfrm>
            <a:off x="1693231" y="5905487"/>
            <a:ext cx="1661267" cy="553998"/>
          </a:xfrm>
          <a:prstGeom prst="rect">
            <a:avLst/>
          </a:prstGeom>
          <a:noFill/>
        </p:spPr>
        <p:txBody>
          <a:bodyPr wrap="square" rtlCol="0">
            <a:spAutoFit/>
          </a:bodyPr>
          <a:lstStyle/>
          <a:p>
            <a:pPr algn="ctr"/>
            <a:r>
              <a:rPr lang="en-US" sz="1000" dirty="0"/>
              <a:t>Three Gigabit auto-sensing RJ45 network ports with integrated PoE/PoE+</a:t>
            </a:r>
          </a:p>
        </p:txBody>
      </p:sp>
    </p:spTree>
    <p:extLst>
      <p:ext uri="{BB962C8B-B14F-4D97-AF65-F5344CB8AC3E}">
        <p14:creationId xmlns:p14="http://schemas.microsoft.com/office/powerpoint/2010/main" val="2061076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336</Words>
  <Application>Microsoft Office PowerPoint</Application>
  <PresentationFormat>Widescreen</PresentationFormat>
  <Paragraphs>53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Nicole</cp:lastModifiedBy>
  <cp:revision>9</cp:revision>
  <dcterms:created xsi:type="dcterms:W3CDTF">2019-12-10T14:05:13Z</dcterms:created>
  <dcterms:modified xsi:type="dcterms:W3CDTF">2019-12-10T15:14:11Z</dcterms:modified>
</cp:coreProperties>
</file>